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2" r:id="rId8"/>
    <p:sldId id="265" r:id="rId9"/>
    <p:sldId id="266" r:id="rId10"/>
    <p:sldId id="264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2F0"/>
    <a:srgbClr val="1113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576" y="66"/>
      </p:cViewPr>
      <p:guideLst>
        <p:guide orient="horz" pos="2184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6003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79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447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268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248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2239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186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897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609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4629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968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F7DE7-8D71-4359-8CD0-C732022C0A71}" type="datetimeFigureOut">
              <a:rPr lang="zh-CN" altLang="en-US" smtClean="0"/>
              <a:t>2016/5/26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F960E-BEBB-451D-B3E4-1796D7AE6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755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502728" y="4076689"/>
            <a:ext cx="3275340" cy="1655762"/>
          </a:xfrm>
        </p:spPr>
        <p:txBody>
          <a:bodyPr>
            <a:norm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Quality &amp; Network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861" y="3040370"/>
            <a:ext cx="3391075" cy="85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96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838200" y="550655"/>
            <a:ext cx="1055960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In Future</a:t>
            </a:r>
            <a:endParaRPr lang="zh-CN" altLang="zh-CN" sz="2000" dirty="0"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7" name="Rectangle 2"/>
          <p:cNvSpPr txBox="1">
            <a:spLocks noChangeArrowheads="1"/>
          </p:cNvSpPr>
          <p:nvPr/>
        </p:nvSpPr>
        <p:spPr>
          <a:xfrm>
            <a:off x="2393185" y="2418683"/>
            <a:ext cx="7175820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Help Students: Ideal Mentors Matching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2393182" y="3467100"/>
            <a:ext cx="8605375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思源黑体 CN Light" panose="020B0300000000000000" pitchFamily="34" charset="-122"/>
              </a:rPr>
              <a:t>College-Enterprise cooperation:  find ambitious young professors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8085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903" y="270456"/>
            <a:ext cx="93043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671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Quality</a:t>
            </a:r>
            <a:endParaRPr lang="zh-CN" altLang="zh-CN" sz="2000" dirty="0"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6232302" y="365124"/>
            <a:ext cx="5721159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Network</a:t>
            </a:r>
            <a:endParaRPr lang="zh-CN" altLang="zh-CN" sz="2000" dirty="0"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838200" y="1501545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Top tier Conference/Journal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838200" y="2452435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思源黑体 CN Light" panose="020B0300000000000000" pitchFamily="34" charset="-122"/>
              </a:rPr>
              <a:t>High Citation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838200" y="3403324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思源黑体 CN Light" panose="020B0300000000000000" pitchFamily="34" charset="-122"/>
              </a:rPr>
              <a:t>Research Productivity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6232302" y="1501545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Co-operate with famous researcher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6232302" y="2452435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思源黑体 CN Light" panose="020B0300000000000000" pitchFamily="34" charset="-122"/>
              </a:rPr>
              <a:t>Mentor decide your level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346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838200" y="550655"/>
            <a:ext cx="1055960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Quality Evaluation Algorithm</a:t>
            </a:r>
            <a:endParaRPr lang="zh-CN" altLang="zh-CN" sz="2000" dirty="0"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838200" y="1231000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B05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Academic knowledge API</a:t>
            </a:r>
            <a:endParaRPr lang="zh-CN" altLang="zh-CN" sz="2000" dirty="0">
              <a:solidFill>
                <a:srgbClr val="00B05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6232302" y="1231001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>
                <a:solidFill>
                  <a:srgbClr val="00B05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Analysis</a:t>
            </a:r>
            <a:endParaRPr lang="zh-CN" altLang="zh-CN" sz="2000" dirty="0">
              <a:solidFill>
                <a:srgbClr val="00B050"/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51" y="2963380"/>
            <a:ext cx="1320800" cy="1270000"/>
          </a:xfrm>
          <a:prstGeom prst="rect">
            <a:avLst/>
          </a:prstGeom>
        </p:spPr>
      </p:pic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2163512" y="2279420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Citation Number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163512" y="2938900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Date of Conference/Journal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2163511" y="3598380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Conference name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2163511" y="4233380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Information of Authors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339" y="2950276"/>
            <a:ext cx="1283103" cy="1283103"/>
          </a:xfrm>
          <a:prstGeom prst="rect">
            <a:avLst/>
          </a:prstGeom>
        </p:spPr>
      </p:pic>
      <p:sp>
        <p:nvSpPr>
          <p:cNvPr id="17" name="Rectangle 2"/>
          <p:cNvSpPr txBox="1">
            <a:spLocks noChangeArrowheads="1"/>
          </p:cNvSpPr>
          <p:nvPr/>
        </p:nvSpPr>
        <p:spPr>
          <a:xfrm>
            <a:off x="7531856" y="2279419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Citation per Paper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7531856" y="2938899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Probability of Top Conference/Journal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9" name="Rectangle 2"/>
          <p:cNvSpPr txBox="1">
            <a:spLocks noChangeArrowheads="1"/>
          </p:cNvSpPr>
          <p:nvPr/>
        </p:nvSpPr>
        <p:spPr>
          <a:xfrm>
            <a:off x="7531855" y="3598379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Number of Publication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055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838200" y="550655"/>
            <a:ext cx="10868696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Quality Score</a:t>
            </a:r>
            <a:endParaRPr lang="zh-CN" altLang="zh-CN" sz="2000" dirty="0"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28" y="2963380"/>
            <a:ext cx="1083628" cy="1041950"/>
          </a:xfrm>
          <a:prstGeom prst="rect">
            <a:avLst/>
          </a:prstGeom>
        </p:spPr>
      </p:pic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2099117" y="2279420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Citation Number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099117" y="2938900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Date of Conference/Journal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2099116" y="3598380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Conference name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2099116" y="4233380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Information of Authors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7" name="Rectangle 2"/>
          <p:cNvSpPr txBox="1">
            <a:spLocks noChangeArrowheads="1"/>
          </p:cNvSpPr>
          <p:nvPr/>
        </p:nvSpPr>
        <p:spPr>
          <a:xfrm>
            <a:off x="6317379" y="2279419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Normalization </a:t>
            </a:r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  <a:sym typeface="Wingdings" panose="05000000000000000000" pitchFamily="2" charset="2"/>
              </a:rPr>
              <a:t> Standard score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6317379" y="2938899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err="1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Kmeans</a:t>
            </a:r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for unsupervised clustering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9" name="Rectangle 2"/>
          <p:cNvSpPr txBox="1">
            <a:spLocks noChangeArrowheads="1"/>
          </p:cNvSpPr>
          <p:nvPr/>
        </p:nvSpPr>
        <p:spPr>
          <a:xfrm>
            <a:off x="6317378" y="3598379"/>
            <a:ext cx="5389518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err="1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Isomaric</a:t>
            </a:r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zh-CN" sz="2000" dirty="0" err="1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Maping</a:t>
            </a:r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for dimension reduction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324" y="1534248"/>
            <a:ext cx="5506194" cy="412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68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838200" y="550655"/>
            <a:ext cx="1055960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Network Reputation </a:t>
            </a:r>
            <a:r>
              <a:rPr lang="en-US" altLang="zh-CN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Algorithm</a:t>
            </a:r>
            <a:endParaRPr lang="zh-CN" altLang="zh-CN" sz="2000" dirty="0"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838200" y="1231000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B05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Academic knowledge API</a:t>
            </a:r>
            <a:endParaRPr lang="zh-CN" altLang="zh-CN" sz="2000" dirty="0">
              <a:solidFill>
                <a:srgbClr val="00B05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6232302" y="1231001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>
                <a:solidFill>
                  <a:srgbClr val="00B05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Analysis</a:t>
            </a:r>
            <a:endParaRPr lang="zh-CN" altLang="zh-CN" sz="2000" dirty="0">
              <a:solidFill>
                <a:srgbClr val="00B050"/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51" y="2963380"/>
            <a:ext cx="1320800" cy="1270000"/>
          </a:xfrm>
          <a:prstGeom prst="rect">
            <a:avLst/>
          </a:prstGeom>
        </p:spPr>
      </p:pic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2120065" y="2621204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Co-author Information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120065" y="3728151"/>
            <a:ext cx="460844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Citation </a:t>
            </a:r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Number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339" y="2950276"/>
            <a:ext cx="1283103" cy="1283103"/>
          </a:xfrm>
          <a:prstGeom prst="rect">
            <a:avLst/>
          </a:prstGeom>
        </p:spPr>
      </p:pic>
      <p:sp>
        <p:nvSpPr>
          <p:cNvPr id="17" name="Rectangle 2"/>
          <p:cNvSpPr txBox="1">
            <a:spLocks noChangeArrowheads="1"/>
          </p:cNvSpPr>
          <p:nvPr/>
        </p:nvSpPr>
        <p:spPr>
          <a:xfrm>
            <a:off x="7531856" y="2279419"/>
            <a:ext cx="4187921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Prior: the average reputation of the subnetwork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7531854" y="3327836"/>
            <a:ext cx="4187921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Posterior: the true reputation of the author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9" name="Rectangle 2"/>
          <p:cNvSpPr txBox="1">
            <a:spLocks noChangeArrowheads="1"/>
          </p:cNvSpPr>
          <p:nvPr/>
        </p:nvSpPr>
        <p:spPr>
          <a:xfrm>
            <a:off x="7531855" y="4376254"/>
            <a:ext cx="4187921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solidFill>
                  <a:srgbClr val="0072F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Surprise quantify the KL Divergence of prior and posterior </a:t>
            </a:r>
            <a:endParaRPr lang="zh-CN" altLang="zh-CN" sz="2000" dirty="0">
              <a:solidFill>
                <a:srgbClr val="0072F0"/>
              </a:solidFill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37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838200" y="550655"/>
            <a:ext cx="1055960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Data Visualization</a:t>
            </a:r>
            <a:endParaRPr lang="zh-CN" altLang="zh-CN" sz="2000" dirty="0"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59574"/>
            <a:ext cx="3668512" cy="3415051"/>
          </a:xfrm>
          <a:prstGeom prst="rect">
            <a:avLst/>
          </a:prstGeom>
        </p:spPr>
      </p:pic>
      <p:sp>
        <p:nvSpPr>
          <p:cNvPr id="20" name="Rectangle 2"/>
          <p:cNvSpPr txBox="1">
            <a:spLocks noChangeArrowheads="1"/>
          </p:cNvSpPr>
          <p:nvPr/>
        </p:nvSpPr>
        <p:spPr>
          <a:xfrm>
            <a:off x="5091448" y="1558202"/>
            <a:ext cx="6087414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中间圆形的大小代表这个人的学术影响（论文平均引用数</a:t>
            </a:r>
            <a:r>
              <a:rPr lang="zh-CN" altLang="en-US" sz="2000" dirty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endParaRPr lang="zh-CN" altLang="zh-CN" sz="2000" dirty="0">
              <a:solidFill>
                <a:srgbClr val="0072F0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091448" y="2336077"/>
            <a:ext cx="6087414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中间圆形的颜色代表代表学术年龄，年纪越大颜色越深</a:t>
            </a:r>
            <a:r>
              <a:rPr lang="en-US" altLang="zh-CN" sz="1600" dirty="0" smtClean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, </a:t>
            </a:r>
            <a:r>
              <a:rPr lang="zh-CN" altLang="en-US" sz="1600" dirty="0" smtClean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越年轻颜色越浅</a:t>
            </a:r>
            <a:endParaRPr lang="zh-CN" altLang="zh-CN" sz="2000" dirty="0">
              <a:solidFill>
                <a:srgbClr val="0072F0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056568" y="3178579"/>
            <a:ext cx="6087414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外围每个圆圈代表发布的一篇学术论文</a:t>
            </a:r>
            <a:endParaRPr lang="zh-CN" altLang="zh-CN" sz="2000" dirty="0">
              <a:solidFill>
                <a:srgbClr val="0072F0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056568" y="4021081"/>
            <a:ext cx="6087414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外围每个圆圈的大小代表该学术论文的引用数</a:t>
            </a:r>
            <a:endParaRPr lang="zh-CN" altLang="zh-CN" sz="2000" dirty="0">
              <a:solidFill>
                <a:srgbClr val="0072F0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5056568" y="4863584"/>
            <a:ext cx="6087414" cy="126676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每个圆圈的颜色和位置代表所发布的论文的会议等级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内圈绿色代表最高水准会议和平台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越向外发布平台权威性越低</a:t>
            </a:r>
            <a:endParaRPr lang="zh-CN" altLang="zh-CN" sz="2000" dirty="0">
              <a:solidFill>
                <a:srgbClr val="0072F0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8335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838200" y="550655"/>
            <a:ext cx="1055960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Data Visualization</a:t>
            </a:r>
            <a:endParaRPr lang="zh-CN" altLang="zh-CN" sz="2000" dirty="0"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05" y="1823970"/>
            <a:ext cx="2606118" cy="242605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182" y="1819501"/>
            <a:ext cx="2348938" cy="243052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4688" y="1819501"/>
            <a:ext cx="2356862" cy="242436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613678" y="486821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j-cs"/>
              </a:rPr>
              <a:t>典型大牛图样</a:t>
            </a:r>
            <a:endParaRPr lang="zh-CN" altLang="en-US" sz="1600" dirty="0">
              <a:solidFill>
                <a:srgbClr val="0072F0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j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631398" y="486821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j-cs"/>
              </a:rPr>
              <a:t>学术新星</a:t>
            </a:r>
            <a:endParaRPr lang="zh-CN" altLang="en-US" sz="1600" dirty="0">
              <a:solidFill>
                <a:srgbClr val="0072F0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j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100417" y="486821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rgbClr val="0072F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j-cs"/>
              </a:rPr>
              <a:t>一般学者</a:t>
            </a:r>
            <a:endParaRPr lang="zh-CN" altLang="en-US" sz="1600" dirty="0">
              <a:solidFill>
                <a:srgbClr val="0072F0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5823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619259" y="550655"/>
            <a:ext cx="1055960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User Interface</a:t>
            </a:r>
            <a:endParaRPr lang="zh-CN" altLang="zh-CN" sz="2000" dirty="0"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" t="3005" r="1862" b="4037"/>
          <a:stretch/>
        </p:blipFill>
        <p:spPr>
          <a:xfrm>
            <a:off x="2871988" y="279579"/>
            <a:ext cx="9092485" cy="637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28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619259" y="550655"/>
            <a:ext cx="10559603" cy="77787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User Interface</a:t>
            </a:r>
            <a:endParaRPr lang="zh-CN" altLang="zh-CN" sz="2000" dirty="0">
              <a:latin typeface="Segoe UI Symbol" panose="020B0502040204020203" pitchFamily="34" charset="0"/>
              <a:ea typeface="思源黑体 CN Light" panose="020B0300000000000000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4" b="3466"/>
          <a:stretch/>
        </p:blipFill>
        <p:spPr>
          <a:xfrm>
            <a:off x="2183422" y="156961"/>
            <a:ext cx="9858326" cy="662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90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227</Words>
  <Application>Microsoft Office PowerPoint</Application>
  <PresentationFormat>宽屏</PresentationFormat>
  <Paragraphs>51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宋体</vt:lpstr>
      <vt:lpstr>思源黑体 CN Light</vt:lpstr>
      <vt:lpstr>Arial</vt:lpstr>
      <vt:lpstr>Calibri</vt:lpstr>
      <vt:lpstr>Calibri Light</vt:lpstr>
      <vt:lpstr>Segoe UI Symbol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高校课余生活的游戏化设计实践</dc:title>
  <dc:creator>cong liu</dc:creator>
  <cp:lastModifiedBy>cong liu</cp:lastModifiedBy>
  <cp:revision>31</cp:revision>
  <dcterms:created xsi:type="dcterms:W3CDTF">2016-05-13T07:16:58Z</dcterms:created>
  <dcterms:modified xsi:type="dcterms:W3CDTF">2016-05-26T03:05:03Z</dcterms:modified>
</cp:coreProperties>
</file>

<file path=docProps/thumbnail.jpeg>
</file>